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Chaucer</a:t>
            </a:r>
            <a:br>
              <a:rPr lang="en-US" dirty="0" smtClean="0"/>
            </a:br>
            <a:r>
              <a:rPr lang="en-US" dirty="0" smtClean="0"/>
              <a:t>tips &amp; Tricks</a:t>
            </a:r>
            <a:endParaRPr lang="en-US" dirty="0"/>
          </a:p>
        </p:txBody>
      </p:sp>
      <p:sp>
        <p:nvSpPr>
          <p:cNvPr id="3" name="Subtitle 2"/>
          <p:cNvSpPr>
            <a:spLocks noGrp="1"/>
          </p:cNvSpPr>
          <p:nvPr>
            <p:ph type="subTitle" idx="1"/>
          </p:nvPr>
        </p:nvSpPr>
        <p:spPr/>
        <p:txBody>
          <a:bodyPr/>
          <a:lstStyle/>
          <a:p>
            <a:r>
              <a:rPr lang="en-US" dirty="0" smtClean="0"/>
              <a:t>Torrie Bent </a:t>
            </a:r>
            <a:endParaRPr lang="en-US" dirty="0"/>
          </a:p>
        </p:txBody>
      </p:sp>
    </p:spTree>
    <p:extLst>
      <p:ext uri="{BB962C8B-B14F-4D97-AF65-F5344CB8AC3E}">
        <p14:creationId xmlns:p14="http://schemas.microsoft.com/office/powerpoint/2010/main" val="2488009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normAutofit fontScale="92500"/>
          </a:bodyPr>
          <a:lstStyle/>
          <a:p>
            <a:r>
              <a:rPr lang="en-US" dirty="0"/>
              <a:t>“Footnotes and Endnotes.” </a:t>
            </a:r>
            <a:r>
              <a:rPr lang="en-US" i="1" dirty="0"/>
              <a:t>Atlantis World Processor Help</a:t>
            </a:r>
            <a:r>
              <a:rPr lang="en-US" dirty="0"/>
              <a:t>, </a:t>
            </a:r>
            <a:r>
              <a:rPr lang="en-US" dirty="0" smtClean="0"/>
              <a:t>www.atlantiswordprocessor.com/en/help/footnotes.htm</a:t>
            </a:r>
          </a:p>
          <a:p>
            <a:r>
              <a:rPr lang="en-US" dirty="0" err="1"/>
              <a:t>Heyteenbookshey</a:t>
            </a:r>
            <a:r>
              <a:rPr lang="en-US" dirty="0"/>
              <a:t>. “Pet Peeve #63: Writing In Library Books.” </a:t>
            </a:r>
            <a:r>
              <a:rPr lang="en-US" i="1" dirty="0" err="1"/>
              <a:t>Heyteenbookshey</a:t>
            </a:r>
            <a:r>
              <a:rPr lang="en-US" dirty="0"/>
              <a:t>, 7 Oct. 2013, heyteenbookshey.tumblr.com/post/63409759530/pet-peeve-63-writing-in-library-books</a:t>
            </a:r>
            <a:r>
              <a:rPr lang="en-US" dirty="0" smtClean="0"/>
              <a:t>..</a:t>
            </a:r>
          </a:p>
          <a:p>
            <a:r>
              <a:rPr lang="en-US" dirty="0"/>
              <a:t>“Shakespeare Is Not ‘Old English.’” </a:t>
            </a:r>
            <a:r>
              <a:rPr lang="en-US" i="1" dirty="0"/>
              <a:t>Gently Hew Stone</a:t>
            </a:r>
            <a:r>
              <a:rPr lang="en-US" dirty="0"/>
              <a:t>, 9 Sept. 2010, gentlyhewstone.com/2010/09/09/</a:t>
            </a:r>
            <a:r>
              <a:rPr lang="en-US" dirty="0" err="1"/>
              <a:t>shakespeare</a:t>
            </a:r>
            <a:r>
              <a:rPr lang="en-US" dirty="0"/>
              <a:t>-is-not-old-</a:t>
            </a:r>
            <a:r>
              <a:rPr lang="en-US" dirty="0" err="1"/>
              <a:t>english</a:t>
            </a:r>
            <a:r>
              <a:rPr lang="en-US" dirty="0"/>
              <a:t>/.</a:t>
            </a:r>
            <a:endParaRPr lang="en-US" dirty="0"/>
          </a:p>
        </p:txBody>
      </p:sp>
    </p:spTree>
    <p:extLst>
      <p:ext uri="{BB962C8B-B14F-4D97-AF65-F5344CB8AC3E}">
        <p14:creationId xmlns:p14="http://schemas.microsoft.com/office/powerpoint/2010/main" val="2252640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footnotes</a:t>
            </a:r>
            <a:endParaRPr lang="en-US" dirty="0"/>
          </a:p>
        </p:txBody>
      </p:sp>
      <p:sp>
        <p:nvSpPr>
          <p:cNvPr id="3" name="Content Placeholder 2"/>
          <p:cNvSpPr>
            <a:spLocks noGrp="1"/>
          </p:cNvSpPr>
          <p:nvPr>
            <p:ph idx="1"/>
          </p:nvPr>
        </p:nvSpPr>
        <p:spPr>
          <a:xfrm>
            <a:off x="1141412" y="2249487"/>
            <a:ext cx="7184267" cy="2534819"/>
          </a:xfrm>
        </p:spPr>
        <p:txBody>
          <a:bodyPr>
            <a:normAutofit fontScale="85000" lnSpcReduction="20000"/>
          </a:bodyPr>
          <a:lstStyle/>
          <a:p>
            <a:r>
              <a:rPr lang="en-US" dirty="0" smtClean="0"/>
              <a:t>While reading, you will notice there are little numbers in superscript form above some words.</a:t>
            </a:r>
          </a:p>
          <a:p>
            <a:r>
              <a:rPr lang="en-US" dirty="0" smtClean="0"/>
              <a:t>Superscript numbers indicate there is a footnote at the bottom of the page. Match the number at the bottom with the number after the word in the text. </a:t>
            </a:r>
          </a:p>
          <a:p>
            <a:r>
              <a:rPr lang="en-US" dirty="0" smtClean="0"/>
              <a:t>Footnotes will provide some explanation of the word, making it easier to understand the line.</a:t>
            </a:r>
          </a:p>
          <a:p>
            <a:pPr marL="0" indent="0">
              <a:buNone/>
            </a:pPr>
            <a:endParaRPr lang="en-US" dirty="0"/>
          </a:p>
        </p:txBody>
      </p:sp>
      <p:pic>
        <p:nvPicPr>
          <p:cNvPr id="1026" name="Picture 2" descr="Image result for footnote superscript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555" y="4488865"/>
            <a:ext cx="3852686" cy="220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ircle(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Let’s look at an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Wife’s Lament,” The second stanza starts off with a line that includes a superscript number. </a:t>
            </a:r>
          </a:p>
          <a:p>
            <a:r>
              <a:rPr lang="en-US" dirty="0" smtClean="0"/>
              <a:t>The line, “First my lord departed from his people over tossing waves…” (6) can call for some confusion. One would think she is talking about her king or ruler of her land. </a:t>
            </a:r>
          </a:p>
          <a:p>
            <a:r>
              <a:rPr lang="en-US" dirty="0" smtClean="0"/>
              <a:t>When the number is matched with the footnote number, the explanation is “A woman would refer to her husband as her “lord”</a:t>
            </a:r>
          </a:p>
          <a:p>
            <a:r>
              <a:rPr lang="en-US" dirty="0" smtClean="0"/>
              <a:t>Without this footnote, the entire passage may have been read with misunderstanding of the characters involved. You would not typically infer when a woman says her “lord” that she is talking about her husband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555" y="5439906"/>
            <a:ext cx="3601156" cy="1007388"/>
          </a:xfrm>
          <a:prstGeom prst="rect">
            <a:avLst/>
          </a:prstGeom>
        </p:spPr>
      </p:pic>
      <p:sp>
        <p:nvSpPr>
          <p:cNvPr id="7" name="Right Arrow 6"/>
          <p:cNvSpPr/>
          <p:nvPr/>
        </p:nvSpPr>
        <p:spPr>
          <a:xfrm>
            <a:off x="6094411" y="5539354"/>
            <a:ext cx="496711" cy="503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2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the line	</a:t>
            </a:r>
            <a:endParaRPr lang="en-US" dirty="0"/>
          </a:p>
        </p:txBody>
      </p:sp>
      <p:sp>
        <p:nvSpPr>
          <p:cNvPr id="3" name="Content Placeholder 2"/>
          <p:cNvSpPr>
            <a:spLocks noGrp="1"/>
          </p:cNvSpPr>
          <p:nvPr>
            <p:ph idx="1"/>
          </p:nvPr>
        </p:nvSpPr>
        <p:spPr/>
        <p:txBody>
          <a:bodyPr/>
          <a:lstStyle/>
          <a:p>
            <a:r>
              <a:rPr lang="en-US" dirty="0" smtClean="0"/>
              <a:t>Footnotes are great, but can only be so useful. Providing a definition for a word makes the line easier to understand, but you may still be confused.</a:t>
            </a:r>
          </a:p>
          <a:p>
            <a:r>
              <a:rPr lang="en-US" dirty="0" smtClean="0"/>
              <a:t>Breaking down the line word by word is extremely beneficial because you can focus on one part at a time.</a:t>
            </a:r>
          </a:p>
          <a:p>
            <a:r>
              <a:rPr lang="en-US" dirty="0" smtClean="0"/>
              <a:t>For confusing words without footnotes, simply google the definition to provide a solid understanding</a:t>
            </a:r>
          </a:p>
        </p:txBody>
      </p:sp>
    </p:spTree>
    <p:extLst>
      <p:ext uri="{BB962C8B-B14F-4D97-AF65-F5344CB8AC3E}">
        <p14:creationId xmlns:p14="http://schemas.microsoft.com/office/powerpoint/2010/main" val="355251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breaking it down</a:t>
            </a:r>
            <a:endParaRPr lang="en-US" dirty="0"/>
          </a:p>
        </p:txBody>
      </p:sp>
      <p:sp>
        <p:nvSpPr>
          <p:cNvPr id="3" name="Content Placeholder 2"/>
          <p:cNvSpPr>
            <a:spLocks noGrp="1"/>
          </p:cNvSpPr>
          <p:nvPr>
            <p:ph idx="1"/>
          </p:nvPr>
        </p:nvSpPr>
        <p:spPr>
          <a:xfrm>
            <a:off x="1141412" y="2283354"/>
            <a:ext cx="9905999" cy="3541714"/>
          </a:xfrm>
        </p:spPr>
        <p:txBody>
          <a:bodyPr/>
          <a:lstStyle/>
          <a:p>
            <a:r>
              <a:rPr lang="en-US" dirty="0" smtClean="0"/>
              <a:t>In “The Wife’s Lament,” we can look at lines 21-25. “ A happy pair we had promised each other, that death alone would ever divide us, and nothing else. All that is changed; our nearness once is now as though it never had been.”</a:t>
            </a:r>
          </a:p>
          <a:p>
            <a:r>
              <a:rPr lang="en-US" dirty="0" smtClean="0"/>
              <a:t>When broken up, we can look at each piece and put it together, like a puzzle.</a:t>
            </a:r>
          </a:p>
          <a:p>
            <a:r>
              <a:rPr lang="en-US" dirty="0" smtClean="0"/>
              <a:t>For example, “A happy pair”</a:t>
            </a:r>
          </a:p>
          <a:p>
            <a:pPr lvl="1"/>
            <a:r>
              <a:rPr lang="en-US" dirty="0" smtClean="0"/>
              <a:t>We know that she had previously spoke of “her lord” (husband) so we can infer that a happy pair is her husband and herself</a:t>
            </a:r>
          </a:p>
          <a:p>
            <a:pPr marL="0" indent="0">
              <a:buNone/>
            </a:pPr>
            <a:endParaRPr lang="en-US" dirty="0"/>
          </a:p>
        </p:txBody>
      </p:sp>
    </p:spTree>
    <p:extLst>
      <p:ext uri="{BB962C8B-B14F-4D97-AF65-F5344CB8AC3E}">
        <p14:creationId xmlns:p14="http://schemas.microsoft.com/office/powerpoint/2010/main" val="175240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a:t>
            </a:r>
            <a:endParaRPr lang="en-US" dirty="0"/>
          </a:p>
        </p:txBody>
      </p:sp>
      <p:sp>
        <p:nvSpPr>
          <p:cNvPr id="3" name="Content Placeholder 2"/>
          <p:cNvSpPr>
            <a:spLocks noGrp="1"/>
          </p:cNvSpPr>
          <p:nvPr>
            <p:ph idx="1"/>
          </p:nvPr>
        </p:nvSpPr>
        <p:spPr/>
        <p:txBody>
          <a:bodyPr/>
          <a:lstStyle/>
          <a:p>
            <a:r>
              <a:rPr lang="en-US" dirty="0" smtClean="0"/>
              <a:t>“We had promised each other, that death alone would ever divide us and nothing else”</a:t>
            </a:r>
          </a:p>
          <a:p>
            <a:pPr lvl="1"/>
            <a:r>
              <a:rPr lang="en-US" dirty="0" smtClean="0"/>
              <a:t>This sentence can easily be broken down to mean her husband and her made a promise to never split from one another. They agreed that death would be the only thing to come between them.</a:t>
            </a:r>
          </a:p>
          <a:p>
            <a:pPr lvl="1"/>
            <a:r>
              <a:rPr lang="en-US" dirty="0" smtClean="0"/>
              <a:t>“All that is changed; our nearness once is now as though it never had been”</a:t>
            </a:r>
          </a:p>
          <a:p>
            <a:pPr lvl="2"/>
            <a:r>
              <a:rPr lang="en-US" dirty="0" smtClean="0"/>
              <a:t>The understanding is that the previous line is no longer the case, they are no longer close and seems as though they never were.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844" r="4614" b="7912"/>
          <a:stretch/>
        </p:blipFill>
        <p:spPr>
          <a:xfrm>
            <a:off x="1258355" y="5444519"/>
            <a:ext cx="5509891" cy="1283659"/>
          </a:xfrm>
          <a:prstGeom prst="rect">
            <a:avLst/>
          </a:prstGeom>
        </p:spPr>
      </p:pic>
    </p:spTree>
    <p:extLst>
      <p:ext uri="{BB962C8B-B14F-4D97-AF65-F5344CB8AC3E}">
        <p14:creationId xmlns:p14="http://schemas.microsoft.com/office/powerpoint/2010/main" val="2369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help</a:t>
            </a:r>
            <a:endParaRPr lang="en-US" dirty="0"/>
          </a:p>
        </p:txBody>
      </p:sp>
      <p:sp>
        <p:nvSpPr>
          <p:cNvPr id="3" name="Content Placeholder 2"/>
          <p:cNvSpPr>
            <a:spLocks noGrp="1"/>
          </p:cNvSpPr>
          <p:nvPr>
            <p:ph idx="1"/>
          </p:nvPr>
        </p:nvSpPr>
        <p:spPr/>
        <p:txBody>
          <a:bodyPr>
            <a:normAutofit fontScale="92500"/>
          </a:bodyPr>
          <a:lstStyle/>
          <a:p>
            <a:r>
              <a:rPr lang="en-US" dirty="0" smtClean="0"/>
              <a:t>Breaking down stanzas line by line is by far the best thing you can do while reading, however, when that is not enough sometimes online help can be very useful.</a:t>
            </a:r>
          </a:p>
          <a:p>
            <a:r>
              <a:rPr lang="en-US" dirty="0" smtClean="0"/>
              <a:t>When you google the title of the piece you can include the words “modern English translation” after.</a:t>
            </a:r>
          </a:p>
          <a:p>
            <a:r>
              <a:rPr lang="en-US" dirty="0" smtClean="0"/>
              <a:t>Various websites have line by line translations into modern English. The lines are always going to be easy to understand once they are put into todays language.</a:t>
            </a:r>
          </a:p>
        </p:txBody>
      </p:sp>
    </p:spTree>
    <p:extLst>
      <p:ext uri="{BB962C8B-B14F-4D97-AF65-F5344CB8AC3E}">
        <p14:creationId xmlns:p14="http://schemas.microsoft.com/office/powerpoint/2010/main" val="3352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help example</a:t>
            </a:r>
            <a:endParaRPr lang="en-US" dirty="0"/>
          </a:p>
        </p:txBody>
      </p:sp>
      <p:pic>
        <p:nvPicPr>
          <p:cNvPr id="4" name="Picture 2" descr="Image result for chaucer modern english translati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68" t="3825" r="211" b="638"/>
          <a:stretch/>
        </p:blipFill>
        <p:spPr bwMode="auto">
          <a:xfrm>
            <a:off x="2517422" y="2097088"/>
            <a:ext cx="6483979" cy="3998912"/>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3256845" y="2540000"/>
            <a:ext cx="440266" cy="733778"/>
          </a:xfrm>
          <a:prstGeom prst="downArrow">
            <a:avLst/>
          </a:prstGeom>
          <a:solidFill>
            <a:schemeClr val="bg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778045" y="2540000"/>
            <a:ext cx="440266" cy="733778"/>
          </a:xfrm>
          <a:prstGeom prst="downArrow">
            <a:avLst/>
          </a:prstGeom>
          <a:solidFill>
            <a:schemeClr val="bg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35111" y="2314222"/>
            <a:ext cx="1162756" cy="307777"/>
          </a:xfrm>
          <a:prstGeom prst="rect">
            <a:avLst/>
          </a:prstGeom>
          <a:noFill/>
        </p:spPr>
        <p:txBody>
          <a:bodyPr wrap="square" rtlCol="0">
            <a:spAutoFit/>
          </a:bodyPr>
          <a:lstStyle/>
          <a:p>
            <a:r>
              <a:rPr lang="en-US" sz="1400" dirty="0" smtClean="0">
                <a:solidFill>
                  <a:schemeClr val="bg1"/>
                </a:solidFill>
              </a:rPr>
              <a:t>Original Text</a:t>
            </a:r>
            <a:endParaRPr lang="en-US" sz="1400" dirty="0">
              <a:solidFill>
                <a:schemeClr val="bg1"/>
              </a:solidFill>
            </a:endParaRPr>
          </a:p>
        </p:txBody>
      </p:sp>
      <p:sp>
        <p:nvSpPr>
          <p:cNvPr id="12" name="TextBox 11"/>
          <p:cNvSpPr txBox="1"/>
          <p:nvPr/>
        </p:nvSpPr>
        <p:spPr>
          <a:xfrm>
            <a:off x="7368890" y="2313325"/>
            <a:ext cx="1698842" cy="308674"/>
          </a:xfrm>
          <a:prstGeom prst="rect">
            <a:avLst/>
          </a:prstGeom>
          <a:noFill/>
        </p:spPr>
        <p:txBody>
          <a:bodyPr wrap="square" rtlCol="0">
            <a:spAutoFit/>
          </a:bodyPr>
          <a:lstStyle/>
          <a:p>
            <a:r>
              <a:rPr lang="en-US" sz="1400" dirty="0" smtClean="0">
                <a:solidFill>
                  <a:schemeClr val="bg1"/>
                </a:solidFill>
              </a:rPr>
              <a:t>Modern Translation</a:t>
            </a:r>
            <a:endParaRPr lang="en-US" sz="1400" dirty="0">
              <a:solidFill>
                <a:schemeClr val="bg1"/>
              </a:solidFill>
            </a:endParaRPr>
          </a:p>
        </p:txBody>
      </p:sp>
    </p:spTree>
    <p:extLst>
      <p:ext uri="{BB962C8B-B14F-4D97-AF65-F5344CB8AC3E}">
        <p14:creationId xmlns:p14="http://schemas.microsoft.com/office/powerpoint/2010/main" val="95365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Notes</a:t>
            </a:r>
            <a:endParaRPr lang="en-US" dirty="0"/>
          </a:p>
        </p:txBody>
      </p:sp>
      <p:sp>
        <p:nvSpPr>
          <p:cNvPr id="3" name="Content Placeholder 2"/>
          <p:cNvSpPr>
            <a:spLocks noGrp="1"/>
          </p:cNvSpPr>
          <p:nvPr>
            <p:ph idx="1"/>
          </p:nvPr>
        </p:nvSpPr>
        <p:spPr/>
        <p:txBody>
          <a:bodyPr/>
          <a:lstStyle/>
          <a:p>
            <a:r>
              <a:rPr lang="en-US" dirty="0" smtClean="0"/>
              <a:t>Once you have used footnotes, breaking it down, and online translations, it is time to make notes in your book!</a:t>
            </a:r>
          </a:p>
          <a:p>
            <a:r>
              <a:rPr lang="en-US" dirty="0" smtClean="0"/>
              <a:t>Writing in your book will help you remember what you read, as well as provide a resource to go back to.</a:t>
            </a:r>
          </a:p>
          <a:p>
            <a:r>
              <a:rPr lang="en-US" dirty="0" smtClean="0"/>
              <a:t>Once you have completed all of these steps, it is time to go back and read with your notes, it will help you further understand the old English language you are reading!</a:t>
            </a:r>
            <a:endParaRPr lang="en-US" dirty="0"/>
          </a:p>
        </p:txBody>
      </p:sp>
      <p:pic>
        <p:nvPicPr>
          <p:cNvPr id="3074" name="Picture 2" descr="Image result for book with notes written i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922" y="5127335"/>
            <a:ext cx="2188379" cy="163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5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443</TotalTime>
  <Words>658</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Tw Cen MT</vt:lpstr>
      <vt:lpstr>Circuit</vt:lpstr>
      <vt:lpstr>Understanding Chaucer tips &amp; Tricks</vt:lpstr>
      <vt:lpstr>footnotes</vt:lpstr>
      <vt:lpstr> Let’s look at an example</vt:lpstr>
      <vt:lpstr>Breaking down the line </vt:lpstr>
      <vt:lpstr>Examples of breaking it down</vt:lpstr>
      <vt:lpstr>Example continued</vt:lpstr>
      <vt:lpstr>Online help</vt:lpstr>
      <vt:lpstr>Online help example</vt:lpstr>
      <vt:lpstr>Making Notes</vt:lpstr>
      <vt:lpstr>Works cited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Chaucer tips &amp; Tricks</dc:title>
  <dc:creator>tbent</dc:creator>
  <cp:lastModifiedBy>tbent</cp:lastModifiedBy>
  <cp:revision>10</cp:revision>
  <dcterms:created xsi:type="dcterms:W3CDTF">2017-11-27T13:43:48Z</dcterms:created>
  <dcterms:modified xsi:type="dcterms:W3CDTF">2017-11-27T21:07:34Z</dcterms:modified>
</cp:coreProperties>
</file>